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1" r:id="rId1"/>
  </p:sldMasterIdLst>
  <p:sldIdLst>
    <p:sldId id="257" r:id="rId2"/>
    <p:sldId id="262" r:id="rId3"/>
    <p:sldId id="263" r:id="rId4"/>
    <p:sldId id="265" r:id="rId5"/>
    <p:sldId id="264" r:id="rId6"/>
    <p:sldId id="311" r:id="rId7"/>
    <p:sldId id="266" r:id="rId8"/>
    <p:sldId id="267" r:id="rId9"/>
    <p:sldId id="268" r:id="rId10"/>
    <p:sldId id="269" r:id="rId11"/>
    <p:sldId id="273" r:id="rId12"/>
    <p:sldId id="274" r:id="rId13"/>
    <p:sldId id="275" r:id="rId14"/>
    <p:sldId id="310" r:id="rId15"/>
    <p:sldId id="276" r:id="rId16"/>
    <p:sldId id="279" r:id="rId17"/>
    <p:sldId id="277" r:id="rId18"/>
    <p:sldId id="278" r:id="rId19"/>
    <p:sldId id="280" r:id="rId20"/>
    <p:sldId id="281" r:id="rId21"/>
    <p:sldId id="300" r:id="rId22"/>
    <p:sldId id="282" r:id="rId23"/>
    <p:sldId id="304" r:id="rId24"/>
    <p:sldId id="283" r:id="rId25"/>
    <p:sldId id="284" r:id="rId26"/>
    <p:sldId id="285" r:id="rId27"/>
    <p:sldId id="302" r:id="rId28"/>
    <p:sldId id="286" r:id="rId29"/>
    <p:sldId id="301" r:id="rId30"/>
    <p:sldId id="287" r:id="rId31"/>
    <p:sldId id="288" r:id="rId32"/>
    <p:sldId id="303" r:id="rId33"/>
    <p:sldId id="289" r:id="rId34"/>
    <p:sldId id="290" r:id="rId35"/>
    <p:sldId id="291" r:id="rId36"/>
    <p:sldId id="292" r:id="rId37"/>
    <p:sldId id="293" r:id="rId38"/>
    <p:sldId id="294" r:id="rId39"/>
    <p:sldId id="307" r:id="rId40"/>
    <p:sldId id="295" r:id="rId41"/>
    <p:sldId id="296" r:id="rId42"/>
    <p:sldId id="297" r:id="rId43"/>
    <p:sldId id="308" r:id="rId44"/>
    <p:sldId id="298" r:id="rId45"/>
    <p:sldId id="309" r:id="rId46"/>
    <p:sldId id="299" r:id="rId4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4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82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8" descr="Expbann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XPHORS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0" descr="EXPHORS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657600"/>
            <a:ext cx="57150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ln w="76200" cmpd="tri"/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CBBA2516-C196-2E46-A65C-110F4FFA9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49406-346C-DB4A-B36D-AB4975880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135B1-F05C-4747-B190-7CD21C4467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A6DF5-3F0C-1C4C-B272-9D9D2D1F5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FF899-7A8D-2F42-A734-4494E1CB0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95A25-1B17-614A-86E4-8655DF434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1F84F-9490-BE4E-9644-A7689DC1A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1E979-C079-5D45-955B-A45F8DCCA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3796D-29BF-C041-AA62-1C3517758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C27D1-6A61-2842-B961-017372FAC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D03A1-A61D-D44A-A791-B541BB556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3BB88-152D-4249-92A9-80CF7DB29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xpbanna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invGray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6095101-F625-CC42-9190-2D629DD59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EXPHORSA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066800" y="1574800"/>
            <a:ext cx="77724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Blip>
          <a:blip r:embed="rId18"/>
        </a:buBlip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s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s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s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s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s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charset="2"/>
        <a:buChar char="s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ln w="9525" cmpd="sng"/>
        </p:spPr>
        <p:txBody>
          <a:bodyPr/>
          <a:lstStyle/>
          <a:p>
            <a:pPr eaLnBrk="1" hangingPunct="1"/>
            <a:r>
              <a:rPr lang="en-US" dirty="0" smtClean="0"/>
              <a:t>Soil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ln w="9525"/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sz="4400" dirty="0" smtClean="0"/>
              <a:t>Importance of Soil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/>
              <a:t>Breakdown of</a:t>
            </a:r>
            <a:br>
              <a:rPr lang="en-US"/>
            </a:br>
            <a:r>
              <a:rPr lang="en-US"/>
              <a:t>Cycling and Exchange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1766888"/>
            <a:ext cx="4957762" cy="4113212"/>
          </a:xfrm>
        </p:spPr>
        <p:txBody>
          <a:bodyPr/>
          <a:lstStyle/>
          <a:p>
            <a:pPr eaLnBrk="1" hangingPunct="1"/>
            <a:r>
              <a:rPr lang="en-US"/>
              <a:t>The Carbon Cycle</a:t>
            </a:r>
          </a:p>
          <a:p>
            <a:pPr lvl="1" eaLnBrk="1" hangingPunct="1"/>
            <a:r>
              <a:rPr lang="en-US"/>
              <a:t>Carbon is the element most essential to all life.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1651058"/>
            <a:ext cx="2243138" cy="523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Two types of nutrient cycles.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Plant </a:t>
            </a:r>
            <a:r>
              <a:rPr lang="en-US" sz="4000" dirty="0" smtClean="0"/>
              <a:t>nutrients = </a:t>
            </a:r>
            <a:r>
              <a:rPr lang="en-US" sz="4000" dirty="0"/>
              <a:t>chemicals a plant needs to </a:t>
            </a:r>
            <a:r>
              <a:rPr lang="en-US" sz="4000" dirty="0" smtClean="0"/>
              <a:t>grow</a:t>
            </a:r>
          </a:p>
          <a:p>
            <a:pPr eaLnBrk="1" hangingPunct="1"/>
            <a:r>
              <a:rPr lang="en-US" sz="4000" dirty="0"/>
              <a:t>Two Types:</a:t>
            </a:r>
          </a:p>
          <a:p>
            <a:pPr lvl="1" eaLnBrk="1" hangingPunct="1"/>
            <a:r>
              <a:rPr lang="en-US" sz="3600" dirty="0"/>
              <a:t>Nitrogen cycle</a:t>
            </a:r>
          </a:p>
          <a:p>
            <a:pPr lvl="1" eaLnBrk="1" hangingPunct="1"/>
            <a:r>
              <a:rPr lang="en-US" sz="3600" dirty="0"/>
              <a:t>Other Mineral cycles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Nitrogen Cycle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66888"/>
            <a:ext cx="8305800" cy="4786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/>
              <a:t>Nitrogen comes entirely from the atmosphere, where it occurs as a gas that plants cannot use.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600"/>
              <a:t>Soil organisms change gaseous nitrogen to forms that plants can use.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Other Mineral Cycles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66888"/>
            <a:ext cx="7916863" cy="4557712"/>
          </a:xfrm>
        </p:spPr>
        <p:txBody>
          <a:bodyPr/>
          <a:lstStyle/>
          <a:p>
            <a:pPr eaLnBrk="1" hangingPunct="1"/>
            <a:r>
              <a:rPr lang="en-US" sz="3600" dirty="0"/>
              <a:t>Other nutrients come from rocks in the earth’s crust.</a:t>
            </a:r>
            <a:endParaRPr lang="en-US" sz="3600" dirty="0" smtClean="0"/>
          </a:p>
          <a:p>
            <a:pPr eaLnBrk="1" hangingPunct="1"/>
            <a:endParaRPr lang="en-US" sz="3600" dirty="0" smtClean="0"/>
          </a:p>
          <a:p>
            <a:pPr eaLnBrk="1" hangingPunct="1"/>
            <a:r>
              <a:rPr lang="en-US" sz="3600" dirty="0" smtClean="0"/>
              <a:t>In </a:t>
            </a:r>
            <a:r>
              <a:rPr lang="en-US" sz="3600" dirty="0"/>
              <a:t>the interchanges between the crust, soil and atmosphere, soil temporarily stores resources for plant use.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Folder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is soil a part of your life?</a:t>
            </a:r>
          </a:p>
          <a:p>
            <a:r>
              <a:rPr lang="en-US" dirty="0" smtClean="0"/>
              <a:t>Why is soil important to you?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What is the importance of soil as a medium for plant growth?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66888"/>
            <a:ext cx="7916863" cy="4113212"/>
          </a:xfrm>
        </p:spPr>
        <p:txBody>
          <a:bodyPr/>
          <a:lstStyle/>
          <a:p>
            <a:pPr eaLnBrk="1" hangingPunct="1"/>
            <a:r>
              <a:rPr lang="en-US" sz="3600"/>
              <a:t>Soil has an important function in recycling resources needed for plant growth.</a:t>
            </a:r>
          </a:p>
          <a:p>
            <a:pPr lvl="1" eaLnBrk="1" hangingPunct="1"/>
            <a:r>
              <a:rPr lang="en-US" sz="3200"/>
              <a:t>Plants depend on soil to supply four needs.</a:t>
            </a:r>
          </a:p>
          <a:p>
            <a:pPr lvl="1" eaLnBrk="1" hangingPunct="1"/>
            <a:r>
              <a:rPr lang="en-US" sz="3200"/>
              <a:t>All living creatures need oxygen.</a:t>
            </a:r>
          </a:p>
          <a:p>
            <a:pPr lvl="1" eaLnBrk="1" hangingPunct="1"/>
            <a:r>
              <a:rPr lang="en-US" sz="3200"/>
              <a:t>Of the 16 essential nutrients for normal plant growth, 13 are obtained from the soil.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Soil supplies four needs….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1766888"/>
            <a:ext cx="3967162" cy="4113212"/>
          </a:xfrm>
        </p:spPr>
        <p:txBody>
          <a:bodyPr/>
          <a:lstStyle/>
          <a:p>
            <a:pPr eaLnBrk="1" hangingPunct="1"/>
            <a:endParaRPr lang="en-US"/>
          </a:p>
          <a:p>
            <a:pPr eaLnBrk="1" hangingPunct="1"/>
            <a:r>
              <a:rPr lang="en-US"/>
              <a:t>Anchorage </a:t>
            </a:r>
          </a:p>
          <a:p>
            <a:pPr eaLnBrk="1" hangingPunct="1"/>
            <a:r>
              <a:rPr lang="en-US"/>
              <a:t>Water</a:t>
            </a:r>
          </a:p>
          <a:p>
            <a:pPr eaLnBrk="1" hangingPunct="1"/>
            <a:r>
              <a:rPr lang="en-US"/>
              <a:t>Oxygen</a:t>
            </a:r>
          </a:p>
          <a:p>
            <a:pPr eaLnBrk="1" hangingPunct="1"/>
            <a:r>
              <a:rPr lang="en-US"/>
              <a:t>Nutrients </a:t>
            </a:r>
          </a:p>
        </p:txBody>
      </p:sp>
      <p:pic>
        <p:nvPicPr>
          <p:cNvPr id="37892" name="Picture 5" descr="ph01390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2438400"/>
            <a:ext cx="45720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Anchorage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66888"/>
            <a:ext cx="7993063" cy="4862512"/>
          </a:xfrm>
        </p:spPr>
        <p:txBody>
          <a:bodyPr/>
          <a:lstStyle/>
          <a:p>
            <a:pPr eaLnBrk="1" hangingPunct="1"/>
            <a:r>
              <a:rPr lang="en-US" sz="3400"/>
              <a:t>In deep soils where roots grow freely, plants are firmly supported or anchored, so they can grow to reach sunlight.</a:t>
            </a:r>
          </a:p>
          <a:p>
            <a:pPr eaLnBrk="1" hangingPunct="1"/>
            <a:r>
              <a:rPr lang="en-US" sz="3400"/>
              <a:t>Plants that are grown hydroponically often require a wire framework for plant support</a:t>
            </a:r>
          </a:p>
          <a:p>
            <a:pPr eaLnBrk="1" hangingPunct="1"/>
            <a:r>
              <a:rPr lang="en-US" sz="3400"/>
              <a:t>Newly planted trees may need to be staked until the tree is firmly rooted.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Water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1752600"/>
            <a:ext cx="7769225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/>
              <a:t>Roots are a plant's best water absorbing body.</a:t>
            </a:r>
          </a:p>
          <a:p>
            <a:pPr eaLnBrk="1" hangingPunct="1">
              <a:lnSpc>
                <a:spcPct val="80000"/>
              </a:lnSpc>
            </a:pPr>
            <a:r>
              <a:rPr lang="en-US"/>
              <a:t>The soil supplies nearly all the water a plant uses.</a:t>
            </a:r>
          </a:p>
          <a:p>
            <a:pPr eaLnBrk="1" hangingPunct="1">
              <a:lnSpc>
                <a:spcPct val="80000"/>
              </a:lnSpc>
            </a:pPr>
            <a:r>
              <a:rPr lang="en-US"/>
              <a:t>For each pound of dry matter produced by growth, different plants obtain between 200 and 1,000 pounds of water from the soil for photosynthesis, sap flow, and other uses.</a:t>
            </a:r>
          </a:p>
          <a:p>
            <a:pPr eaLnBrk="1" hangingPunct="1">
              <a:lnSpc>
                <a:spcPct val="80000"/>
              </a:lnSpc>
            </a:pPr>
            <a:r>
              <a:rPr lang="en-US"/>
              <a:t>Water-holding capacity of a soil is important in its agricultural uses.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Oxygen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1766888"/>
            <a:ext cx="7769225" cy="4862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Plants release oxygen during photosynthesis, but they consume it during respiration.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The parts of the plant above ground, suspended in an atmosphere that is 21% oxygen, have all the oxygen they need.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Plant roots and organisms that live underground in the soil use up the oxygen and give off CO</a:t>
            </a:r>
            <a:r>
              <a:rPr lang="en-US" baseline="-25000"/>
              <a:t>2</a:t>
            </a:r>
            <a:r>
              <a:rPr lang="en-US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dirty="0" smtClean="0"/>
              <a:t>Why is soil important?</a:t>
            </a:r>
            <a:endParaRPr lang="en-US" sz="40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one </a:t>
            </a:r>
            <a:r>
              <a:rPr lang="en-US" sz="3600" dirty="0"/>
              <a:t>of the earth’s most fragile resources.</a:t>
            </a:r>
            <a:endParaRPr lang="en-US" sz="3600" dirty="0" smtClean="0"/>
          </a:p>
          <a:p>
            <a:pPr eaLnBrk="1" hangingPunct="1"/>
            <a:r>
              <a:rPr lang="en-US" sz="3600" dirty="0" smtClean="0"/>
              <a:t>very </a:t>
            </a:r>
            <a:r>
              <a:rPr lang="en-US" sz="3600" dirty="0"/>
              <a:t>thin and fragile layer of life-supporting </a:t>
            </a:r>
            <a:r>
              <a:rPr lang="en-US" sz="3600" dirty="0" smtClean="0"/>
              <a:t>material</a:t>
            </a:r>
          </a:p>
          <a:p>
            <a:pPr eaLnBrk="1" hangingPunct="1"/>
            <a:r>
              <a:rPr lang="en-US" sz="3600" dirty="0"/>
              <a:t>All life depends on it in one way or another.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Oxygen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/>
              <a:t>Soil air has less oxygen and more CO</a:t>
            </a:r>
            <a:r>
              <a:rPr lang="en-US" sz="3600" baseline="-25000"/>
              <a:t>2 </a:t>
            </a:r>
            <a:r>
              <a:rPr lang="en-US" sz="3600"/>
              <a:t>that the atmosphere.</a:t>
            </a:r>
          </a:p>
          <a:p>
            <a:pPr eaLnBrk="1" hangingPunct="1"/>
            <a:r>
              <a:rPr lang="en-US" sz="3600"/>
              <a:t>Soil aeration exchanges soil and atmospheric air to maintain adequate oxygen for plant roots.</a:t>
            </a:r>
          </a:p>
          <a:p>
            <a:pPr eaLnBrk="1" hangingPunct="1"/>
            <a:endParaRPr lang="en-US" sz="3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0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39700"/>
            <a:ext cx="7620000" cy="671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Nutrients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66888"/>
            <a:ext cx="8153400" cy="5091112"/>
          </a:xfrm>
        </p:spPr>
        <p:txBody>
          <a:bodyPr/>
          <a:lstStyle/>
          <a:p>
            <a:pPr eaLnBrk="1" hangingPunct="1"/>
            <a:r>
              <a:rPr lang="en-US" sz="3800"/>
              <a:t>Of the 16 nutrients considered to be essential for normal plant growth, 13 are obtained from the soil.</a:t>
            </a:r>
          </a:p>
          <a:p>
            <a:pPr eaLnBrk="1" hangingPunct="1"/>
            <a:r>
              <a:rPr lang="en-US" sz="3800"/>
              <a:t>Carbon, Oxygen, and hydrogen come from the air and water, the rest are stored in the soil (P, K, Na, Ca, Fe, Mg, B, Mn, Cu, Zn, Mo, Cl).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Nutrients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800"/>
              <a:t>Plant leaves are able to absorb some of the nutrients, but the roots are specialized for this purpose.</a:t>
            </a:r>
          </a:p>
          <a:p>
            <a:pPr lvl="1" eaLnBrk="1" hangingPunct="1"/>
            <a:r>
              <a:rPr lang="en-US" sz="3600"/>
              <a:t>Root hairs absorb plant nutrients dissolved in the soil solution by an active process that moves nutrients into root cells.</a:t>
            </a:r>
            <a:endParaRPr lang="en-US" sz="32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/>
              <a:t>What are the agricultural uses of soil?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4000"/>
              <a:t>Human societies depend on soil to grow food, fiber, timber, and ornamental plants.</a:t>
            </a:r>
          </a:p>
          <a:p>
            <a:pPr eaLnBrk="1" hangingPunct="1"/>
            <a:r>
              <a:rPr lang="en-US" sz="4000"/>
              <a:t>If the soil is to be designated agricultural use, the main use is to grow plants.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/>
              <a:t>Soil </a:t>
            </a:r>
            <a:r>
              <a:rPr lang="en-US" sz="4000"/>
              <a:t>Management</a:t>
            </a:r>
            <a:r>
              <a:rPr lang="en-US"/>
              <a:t> Practices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4000"/>
              <a:t>Different agricultural uses require different soil management practices.</a:t>
            </a:r>
          </a:p>
          <a:p>
            <a:pPr eaLnBrk="1" hangingPunct="1"/>
            <a:r>
              <a:rPr lang="en-US" sz="4000" b="1" i="1"/>
              <a:t>Cropland</a:t>
            </a:r>
            <a:r>
              <a:rPr lang="en-US" sz="4000"/>
              <a:t> is land on which soil is worked and crops are planted, cared for, and harvested.</a:t>
            </a:r>
          </a:p>
          <a:p>
            <a:pPr eaLnBrk="1" hangingPunct="1">
              <a:buFontTx/>
              <a:buNone/>
            </a:pPr>
            <a:endParaRPr lang="en-US" sz="4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/>
              <a:t>Soil Management Practices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66888"/>
            <a:ext cx="7916863" cy="4633912"/>
          </a:xfrm>
        </p:spPr>
        <p:txBody>
          <a:bodyPr/>
          <a:lstStyle/>
          <a:p>
            <a:pPr eaLnBrk="1" hangingPunct="1"/>
            <a:r>
              <a:rPr lang="en-US" sz="3600"/>
              <a:t>Annual crops account for the greatest acreage of cropland planted and harvested within one growing season.</a:t>
            </a:r>
          </a:p>
          <a:p>
            <a:pPr lvl="1" eaLnBrk="1" hangingPunct="1"/>
            <a:r>
              <a:rPr lang="en-US"/>
              <a:t>Annual crops allow for yearly soil preparation to control weeds and to work fertilizer and organic matter into the soil.</a:t>
            </a:r>
          </a:p>
          <a:p>
            <a:pPr lvl="1" eaLnBrk="1" hangingPunct="1"/>
            <a:r>
              <a:rPr lang="en-US"/>
              <a:t>If the soil surface is bare or moderately bare, erosion concerns must be considered.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0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03213"/>
            <a:ext cx="7010400" cy="604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Soil Management Practices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66888"/>
            <a:ext cx="7916863" cy="4786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/>
              <a:t>Perennial forages are in the ground for a few years.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/>
              <a:t>Some may be harvested for hay or used for grazing.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/>
              <a:t>These crops cover the soil completely and keep the soil from washing away.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/>
              <a:t>Since the soil is not tilled each year, fertilization is different and the soils tend to build themselves up and improve the soil.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0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85800"/>
            <a:ext cx="7772400" cy="56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900"/>
              <a:t>What are the earth’s components?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66888"/>
            <a:ext cx="7993063" cy="4786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Core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Mantle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Crust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Most covered by water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Atmosphere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Soil </a:t>
            </a:r>
            <a:r>
              <a:rPr lang="en-US" dirty="0"/>
              <a:t>forms a very thin interface between the continental crust, which is about 50 miles thick, and the atmosphere, which is about 170 miles deep.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Grazing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66888"/>
            <a:ext cx="7916863" cy="4113212"/>
          </a:xfrm>
        </p:spPr>
        <p:txBody>
          <a:bodyPr/>
          <a:lstStyle/>
          <a:p>
            <a:pPr eaLnBrk="1" hangingPunct="1"/>
            <a:r>
              <a:rPr lang="en-US" sz="3600"/>
              <a:t>Much of the land in the U.S. is used to graze animals.</a:t>
            </a:r>
          </a:p>
          <a:p>
            <a:pPr lvl="1" eaLnBrk="1" hangingPunct="1"/>
            <a:r>
              <a:rPr lang="en-US" sz="3200"/>
              <a:t>In the eastern half of the country, pasture is planted to perennial forages.</a:t>
            </a:r>
          </a:p>
          <a:p>
            <a:pPr lvl="1" eaLnBrk="1" hangingPunct="1"/>
            <a:r>
              <a:rPr lang="en-US" sz="3200"/>
              <a:t>In the western half of the country, which has a drier climate, most grazing is on rangeland, that consists of native gasses and shrubs.</a:t>
            </a:r>
          </a:p>
        </p:txBody>
      </p:sp>
      <p:pic>
        <p:nvPicPr>
          <p:cNvPr id="52228" name="Picture 4" descr="cattle silhouette"/>
          <p:cNvPicPr>
            <a:picLocks noChangeAspect="1" noChangeArrowheads="1"/>
          </p:cNvPicPr>
          <p:nvPr/>
        </p:nvPicPr>
        <p:blipFill>
          <a:blip r:embed="rId2"/>
          <a:srcRect t="36139"/>
          <a:stretch>
            <a:fillRect/>
          </a:stretch>
        </p:blipFill>
        <p:spPr bwMode="auto">
          <a:xfrm>
            <a:off x="4724400" y="152400"/>
            <a:ext cx="3695700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Forests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1766888"/>
            <a:ext cx="7769225" cy="4329112"/>
          </a:xfrm>
        </p:spPr>
        <p:txBody>
          <a:bodyPr/>
          <a:lstStyle/>
          <a:p>
            <a:pPr eaLnBrk="1" hangingPunct="1"/>
            <a:r>
              <a:rPr lang="en-US" sz="3600"/>
              <a:t>Forests disturb the soil the least, but soil management is still a major concern.</a:t>
            </a:r>
          </a:p>
          <a:p>
            <a:pPr lvl="1" eaLnBrk="1" hangingPunct="1"/>
            <a:r>
              <a:rPr lang="en-US" sz="3200"/>
              <a:t>The harvesting of trees requires special considerations.</a:t>
            </a:r>
          </a:p>
          <a:p>
            <a:pPr lvl="1" eaLnBrk="1" hangingPunct="1"/>
            <a:r>
              <a:rPr lang="en-US" sz="3200"/>
              <a:t>If the trees are harvested after many years of growth, the logging equipment may tear-up the vegetative cover and compact the soil.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Forests</a:t>
            </a:r>
          </a:p>
        </p:txBody>
      </p:sp>
      <p:sp>
        <p:nvSpPr>
          <p:cNvPr id="54275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66888"/>
            <a:ext cx="3962400" cy="4405312"/>
          </a:xfrm>
        </p:spPr>
        <p:txBody>
          <a:bodyPr/>
          <a:lstStyle/>
          <a:p>
            <a:pPr eaLnBrk="1" hangingPunct="1"/>
            <a:r>
              <a:rPr lang="en-US" sz="3000"/>
              <a:t>Other considerations for forestry might include choosing the best trees for each soil type, and ensuring good conditions for new plant seedlings.</a:t>
            </a:r>
          </a:p>
          <a:p>
            <a:pPr eaLnBrk="1" hangingPunct="1"/>
            <a:endParaRPr lang="en-US" sz="3000"/>
          </a:p>
        </p:txBody>
      </p:sp>
      <p:pic>
        <p:nvPicPr>
          <p:cNvPr id="54276" name="Picture 1029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27550" y="1828800"/>
            <a:ext cx="4514850" cy="4953000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/>
              <a:t>What are the nonagricultural uses of soil?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66888"/>
            <a:ext cx="7993063" cy="4633912"/>
          </a:xfrm>
        </p:spPr>
        <p:txBody>
          <a:bodyPr/>
          <a:lstStyle/>
          <a:p>
            <a:pPr eaLnBrk="1" hangingPunct="1"/>
            <a:r>
              <a:rPr lang="en-US" sz="4000"/>
              <a:t>Human activities, other than growing plants, require soil.</a:t>
            </a:r>
          </a:p>
          <a:p>
            <a:pPr eaLnBrk="1" hangingPunct="1"/>
            <a:r>
              <a:rPr lang="en-US" sz="4000"/>
              <a:t>Non-farming soil uses include:</a:t>
            </a:r>
          </a:p>
          <a:p>
            <a:pPr lvl="1" eaLnBrk="1" hangingPunct="1"/>
            <a:r>
              <a:rPr lang="en-US" sz="3600"/>
              <a:t>Recreation</a:t>
            </a:r>
          </a:p>
          <a:p>
            <a:pPr lvl="1" eaLnBrk="1" hangingPunct="1"/>
            <a:r>
              <a:rPr lang="en-US" sz="3600"/>
              <a:t>Engineering projects</a:t>
            </a:r>
          </a:p>
          <a:p>
            <a:pPr lvl="1" eaLnBrk="1" hangingPunct="1"/>
            <a:r>
              <a:rPr lang="en-US" sz="3600"/>
              <a:t>Disposing of waste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Recreational uses of soil.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1766888"/>
            <a:ext cx="4271962" cy="4405312"/>
          </a:xfrm>
        </p:spPr>
        <p:txBody>
          <a:bodyPr/>
          <a:lstStyle/>
          <a:p>
            <a:pPr eaLnBrk="1" hangingPunct="1"/>
            <a:r>
              <a:rPr lang="en-US"/>
              <a:t>Playgrounds</a:t>
            </a:r>
          </a:p>
          <a:p>
            <a:pPr eaLnBrk="1" hangingPunct="1"/>
            <a:r>
              <a:rPr lang="en-US"/>
              <a:t>Ball fields</a:t>
            </a:r>
          </a:p>
          <a:p>
            <a:pPr eaLnBrk="1" hangingPunct="1"/>
            <a:r>
              <a:rPr lang="en-US"/>
              <a:t>Jogging paths</a:t>
            </a:r>
          </a:p>
          <a:p>
            <a:pPr eaLnBrk="1" hangingPunct="1"/>
            <a:r>
              <a:rPr lang="en-US"/>
              <a:t>Golf courses</a:t>
            </a:r>
          </a:p>
          <a:p>
            <a:pPr eaLnBrk="1" hangingPunct="1"/>
            <a:r>
              <a:rPr lang="en-US"/>
              <a:t>Parks</a:t>
            </a:r>
          </a:p>
          <a:p>
            <a:pPr eaLnBrk="1" hangingPunct="1"/>
            <a:r>
              <a:rPr lang="en-US"/>
              <a:t>Campgrounds </a:t>
            </a:r>
          </a:p>
          <a:p>
            <a:pPr eaLnBrk="1" hangingPunct="1"/>
            <a:r>
              <a:rPr lang="en-US"/>
              <a:t>Sports playing fields</a:t>
            </a:r>
          </a:p>
        </p:txBody>
      </p:sp>
      <p:pic>
        <p:nvPicPr>
          <p:cNvPr id="56324" name="Picture 4" descr="bd0564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2057400"/>
            <a:ext cx="34544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Recreational uses of soil.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66888"/>
            <a:ext cx="7993063" cy="4710112"/>
          </a:xfrm>
        </p:spPr>
        <p:txBody>
          <a:bodyPr/>
          <a:lstStyle/>
          <a:p>
            <a:pPr eaLnBrk="1" hangingPunct="1"/>
            <a:r>
              <a:rPr lang="en-US" sz="3600"/>
              <a:t>Sports playing fields</a:t>
            </a:r>
          </a:p>
          <a:p>
            <a:pPr lvl="1" eaLnBrk="1" hangingPunct="1"/>
            <a:r>
              <a:rPr lang="en-US" sz="3200"/>
              <a:t>The best playing fields are engineered mixes of loam, specific sizes of sand and other ingredients.</a:t>
            </a:r>
          </a:p>
          <a:p>
            <a:pPr lvl="1" eaLnBrk="1" hangingPunct="1"/>
            <a:r>
              <a:rPr lang="en-US" sz="3200" b="1" i="1"/>
              <a:t>Geotextile</a:t>
            </a:r>
            <a:r>
              <a:rPr lang="en-US" sz="3200"/>
              <a:t>, a plastic mesh, may be used to hold the soils in place.</a:t>
            </a:r>
          </a:p>
          <a:p>
            <a:pPr lvl="1" eaLnBrk="1" hangingPunct="1"/>
            <a:r>
              <a:rPr lang="en-US" sz="3200"/>
              <a:t>The fields generally have several soil layers that are carefully graded, drained and well maintained.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/>
              <a:t>Recreational uses of soil.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66888"/>
            <a:ext cx="8069263" cy="4862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Sports playing fields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Soil managers dealing with playing fields are concerned with the sideways pressure from shoes tearing the soil surface, an action called </a:t>
            </a:r>
            <a:r>
              <a:rPr lang="en-US" b="1" i="1"/>
              <a:t>shear</a:t>
            </a:r>
            <a:r>
              <a:rPr lang="en-US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Playing fields are designed to have good shear resistance and hardness. 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They must provide a proper playing surface that helps to reduce injuries.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They must dry quickly after a rain, yet hold enough water to grow good turf.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8153400" cy="1143000"/>
          </a:xfrm>
        </p:spPr>
        <p:txBody>
          <a:bodyPr/>
          <a:lstStyle/>
          <a:p>
            <a:pPr algn="ctr" eaLnBrk="1" hangingPunct="1"/>
            <a:r>
              <a:rPr lang="en-US" sz="4000"/>
              <a:t>Engineering considerations </a:t>
            </a:r>
            <a:br>
              <a:rPr lang="en-US" sz="4000"/>
            </a:br>
            <a:r>
              <a:rPr lang="en-US" sz="4000"/>
              <a:t>for soil.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66888"/>
            <a:ext cx="6019800" cy="4710112"/>
          </a:xfrm>
        </p:spPr>
        <p:txBody>
          <a:bodyPr/>
          <a:lstStyle/>
          <a:p>
            <a:pPr eaLnBrk="1" hangingPunct="1"/>
            <a:r>
              <a:rPr lang="en-US" sz="2800"/>
              <a:t>Before the construction of a building, highway, railroad or bridge, the soil is tested to a depth of several feet. </a:t>
            </a:r>
          </a:p>
          <a:p>
            <a:pPr eaLnBrk="1" hangingPunct="1"/>
            <a:r>
              <a:rPr lang="en-US" sz="2800"/>
              <a:t>The structural soundness of the structure depends not only on the skill of the builder, but also o the soil under it.</a:t>
            </a:r>
          </a:p>
          <a:p>
            <a:pPr eaLnBrk="1" hangingPunct="1"/>
            <a:r>
              <a:rPr lang="en-US" sz="2800"/>
              <a:t>Foundations will crack if the soil settles under the structure.</a:t>
            </a:r>
          </a:p>
        </p:txBody>
      </p:sp>
      <p:pic>
        <p:nvPicPr>
          <p:cNvPr id="59396" name="Picture 4" descr="j01458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4975" y="2286000"/>
            <a:ext cx="23590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/>
              <a:t>Engineering considerations</a:t>
            </a:r>
            <a:br>
              <a:rPr lang="en-US"/>
            </a:br>
            <a:r>
              <a:rPr lang="en-US"/>
              <a:t> for soil.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66888"/>
            <a:ext cx="8382000" cy="5091112"/>
          </a:xfrm>
        </p:spPr>
        <p:txBody>
          <a:bodyPr/>
          <a:lstStyle/>
          <a:p>
            <a:pPr eaLnBrk="1" hangingPunct="1"/>
            <a:r>
              <a:rPr lang="en-US" sz="4000"/>
              <a:t>Important engineering properties of </a:t>
            </a:r>
            <a:r>
              <a:rPr lang="en-US" sz="4000" b="1" i="1"/>
              <a:t>shrink-swell</a:t>
            </a:r>
            <a:r>
              <a:rPr lang="en-US" sz="4000"/>
              <a:t> and </a:t>
            </a:r>
            <a:r>
              <a:rPr lang="en-US" sz="4000" b="1" i="1"/>
              <a:t>load-bearing</a:t>
            </a:r>
            <a:r>
              <a:rPr lang="en-US" sz="4000"/>
              <a:t> capacity must be considered prior to construction.</a:t>
            </a:r>
          </a:p>
          <a:p>
            <a:pPr lvl="1" eaLnBrk="1" hangingPunct="1"/>
            <a:r>
              <a:rPr lang="en-US" sz="3600"/>
              <a:t>Many soils swell when wet and shrink as they dry, cracking walls, destroying foundations, and braking buried pipes.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/>
              <a:t>Engineering considerations</a:t>
            </a:r>
            <a:br>
              <a:rPr lang="en-US"/>
            </a:br>
            <a:r>
              <a:rPr lang="en-US"/>
              <a:t> for soil.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66888"/>
            <a:ext cx="8382000" cy="5091112"/>
          </a:xfrm>
        </p:spPr>
        <p:txBody>
          <a:bodyPr/>
          <a:lstStyle/>
          <a:p>
            <a:pPr eaLnBrk="1" hangingPunct="1"/>
            <a:r>
              <a:rPr lang="en-US" sz="4000"/>
              <a:t>Soils high in clay or organic matter have low load-bearing capacity</a:t>
            </a:r>
          </a:p>
          <a:p>
            <a:pPr lvl="1" eaLnBrk="1" hangingPunct="1"/>
            <a:r>
              <a:rPr lang="en-US" sz="3600"/>
              <a:t>Structures built on such soils may shift and crack.</a:t>
            </a:r>
          </a:p>
          <a:p>
            <a:pPr eaLnBrk="1" hangingPunct="1"/>
            <a:endParaRPr lang="en-US" sz="4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/>
              <a:t>Cross Section of the Earth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916113"/>
            <a:ext cx="5105400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6172200" cy="1143000"/>
          </a:xfrm>
        </p:spPr>
        <p:txBody>
          <a:bodyPr/>
          <a:lstStyle/>
          <a:p>
            <a:pPr algn="ctr" eaLnBrk="1" hangingPunct="1"/>
            <a:r>
              <a:rPr lang="en-US" sz="3600"/>
              <a:t>Engineering considerations</a:t>
            </a:r>
            <a:br>
              <a:rPr lang="en-US" sz="3600"/>
            </a:br>
            <a:r>
              <a:rPr lang="en-US" sz="3600"/>
              <a:t> for soil.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 b="1" i="1"/>
              <a:t>Adobe</a:t>
            </a:r>
            <a:r>
              <a:rPr lang="en-US" sz="3600"/>
              <a:t>, a sun-baked mixture of three parts sandy soil to one part clay soil, has been used as a building material for thousands of years.</a:t>
            </a:r>
          </a:p>
          <a:p>
            <a:pPr eaLnBrk="1" hangingPunct="1"/>
            <a:r>
              <a:rPr lang="en-US" sz="3600"/>
              <a:t>Modern applications of soils are being developed in the search for energy-efficient housing.</a:t>
            </a:r>
          </a:p>
        </p:txBody>
      </p:sp>
      <p:pic>
        <p:nvPicPr>
          <p:cNvPr id="62468" name="Picture 4" descr="adobe bri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0"/>
            <a:ext cx="22098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/>
              <a:t>Engineering considerations</a:t>
            </a:r>
            <a:br>
              <a:rPr lang="en-US" sz="4000"/>
            </a:br>
            <a:r>
              <a:rPr lang="en-US" sz="4000"/>
              <a:t> for soil.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4000"/>
              <a:t>Buildings can be built underground, into hillsides, or even with soil piled over them.</a:t>
            </a:r>
          </a:p>
          <a:p>
            <a:pPr lvl="1" eaLnBrk="1" hangingPunct="1"/>
            <a:r>
              <a:rPr lang="en-US" sz="3600"/>
              <a:t>Earth-sheltered buildings are warm in the winter and cool in the summer, lowering the heating and cooling costs.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Soil used for waste disposal.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66888"/>
            <a:ext cx="8382000" cy="4862512"/>
          </a:xfrm>
        </p:spPr>
        <p:txBody>
          <a:bodyPr/>
          <a:lstStyle/>
          <a:p>
            <a:pPr eaLnBrk="1" hangingPunct="1"/>
            <a:r>
              <a:rPr lang="en-US" sz="4000"/>
              <a:t>Society has generated large amounts of waste and handling them in a safe manner becomes difficult and sometimes hazardous.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Soil used for waste disposal.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66888"/>
            <a:ext cx="8382000" cy="4862512"/>
          </a:xfrm>
        </p:spPr>
        <p:txBody>
          <a:bodyPr/>
          <a:lstStyle/>
          <a:p>
            <a:pPr eaLnBrk="1" hangingPunct="1"/>
            <a:r>
              <a:rPr lang="en-US" sz="4000"/>
              <a:t>Treatment of human sanitary waste often relies on soil because it filters out some of the material, while microorganisms break down organic portions into less dangerous compounds.</a:t>
            </a:r>
          </a:p>
          <a:p>
            <a:pPr eaLnBrk="1" hangingPunct="1"/>
            <a:endParaRPr lang="en-US" sz="40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Soil used for waste disposal.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66888"/>
            <a:ext cx="8382000" cy="4862512"/>
          </a:xfrm>
        </p:spPr>
        <p:txBody>
          <a:bodyPr/>
          <a:lstStyle/>
          <a:p>
            <a:pPr eaLnBrk="1" hangingPunct="1"/>
            <a:r>
              <a:rPr lang="en-US" sz="3600"/>
              <a:t>One way sewage treatment plants handle the end products is to spread them on soil.</a:t>
            </a:r>
          </a:p>
          <a:p>
            <a:pPr lvl="1" eaLnBrk="1" hangingPunct="1"/>
            <a:r>
              <a:rPr lang="en-US" sz="3200"/>
              <a:t>Sewage sludge can be useful as a source of nutrients and organic matter, as long as possibly harmful materials in the sludge are taken into account.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Soil used for waste disposal.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66888"/>
            <a:ext cx="8382000" cy="4862512"/>
          </a:xfrm>
        </p:spPr>
        <p:txBody>
          <a:bodyPr/>
          <a:lstStyle/>
          <a:p>
            <a:pPr eaLnBrk="1" hangingPunct="1"/>
            <a:r>
              <a:rPr lang="en-US" sz="4000"/>
              <a:t>Sanitary, especially hazardous chemical or radioactive waste landfills, require soils that will not allow hazardous materials to leach into the water table or runoff into neighboring streams or lakes.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Review / Summary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305800" cy="4343400"/>
          </a:xfrm>
        </p:spPr>
        <p:txBody>
          <a:bodyPr/>
          <a:lstStyle/>
          <a:p>
            <a:pPr eaLnBrk="1" hangingPunct="1"/>
            <a:r>
              <a:rPr lang="en-US" sz="3600"/>
              <a:t>What is the importance of soil as a life-supporting layer?</a:t>
            </a:r>
          </a:p>
          <a:p>
            <a:pPr eaLnBrk="1" hangingPunct="1"/>
            <a:r>
              <a:rPr lang="en-US" sz="3600"/>
              <a:t>What is the importance of soil as a medium for plant growth?</a:t>
            </a:r>
          </a:p>
          <a:p>
            <a:pPr eaLnBrk="1" hangingPunct="1"/>
            <a:r>
              <a:rPr lang="en-US" sz="3600"/>
              <a:t>What are the agricultural uses of soil?</a:t>
            </a:r>
          </a:p>
          <a:p>
            <a:pPr eaLnBrk="1" hangingPunct="1"/>
            <a:r>
              <a:rPr lang="en-US" sz="3600"/>
              <a:t>What are the nonagricultural uses of soil?</a:t>
            </a:r>
          </a:p>
        </p:txBody>
      </p:sp>
      <p:pic>
        <p:nvPicPr>
          <p:cNvPr id="68612" name="Picture 4" descr="j01443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0"/>
            <a:ext cx="2895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What resources do living things need?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/>
              <a:t>The atmosphere, crust, and soil interact to provide these nutrients.</a:t>
            </a:r>
          </a:p>
          <a:p>
            <a:pPr lvl="1" eaLnBrk="1" hangingPunct="1"/>
            <a:r>
              <a:rPr lang="en-US" sz="3200"/>
              <a:t>Proper oxygen</a:t>
            </a:r>
          </a:p>
          <a:p>
            <a:pPr lvl="1" eaLnBrk="1" hangingPunct="1"/>
            <a:r>
              <a:rPr lang="en-US" sz="3200"/>
              <a:t>Proper temperature</a:t>
            </a:r>
          </a:p>
          <a:p>
            <a:pPr lvl="1" eaLnBrk="1" hangingPunct="1"/>
            <a:r>
              <a:rPr lang="en-US" sz="3200"/>
              <a:t>Water</a:t>
            </a:r>
          </a:p>
          <a:p>
            <a:pPr lvl="1" eaLnBrk="1" hangingPunct="1"/>
            <a:r>
              <a:rPr lang="en-US" sz="3200"/>
              <a:t>Carbon</a:t>
            </a:r>
          </a:p>
          <a:p>
            <a:pPr lvl="1" eaLnBrk="1" hangingPunct="1"/>
            <a:r>
              <a:rPr lang="en-US" sz="3200"/>
              <a:t>Other various nutrients</a:t>
            </a:r>
          </a:p>
          <a:p>
            <a:pPr lvl="1" eaLnBrk="1" hangingPunct="1"/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48200" cy="37534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410" y="2667000"/>
            <a:ext cx="5558589" cy="419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101056"/>
            <a:ext cx="3917950" cy="27945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3790950"/>
            <a:ext cx="3315730" cy="30670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How do living things generate these resources?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1766888"/>
            <a:ext cx="3281362" cy="4710112"/>
          </a:xfrm>
        </p:spPr>
        <p:txBody>
          <a:bodyPr/>
          <a:lstStyle/>
          <a:p>
            <a:pPr eaLnBrk="1" hangingPunct="1"/>
            <a:r>
              <a:rPr lang="en-US"/>
              <a:t>The resources are exchanged in the soil, usually in cycles that allow elements to be recycled rather than lost.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752600"/>
            <a:ext cx="42576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/>
              <a:t>Breakdown of </a:t>
            </a:r>
            <a:br>
              <a:rPr lang="en-US"/>
            </a:br>
            <a:r>
              <a:rPr lang="en-US"/>
              <a:t>Cycling and Exchange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2237" y="1905000"/>
            <a:ext cx="4195763" cy="1600200"/>
          </a:xfrm>
        </p:spPr>
        <p:txBody>
          <a:bodyPr/>
          <a:lstStyle/>
          <a:p>
            <a:pPr eaLnBrk="1" hangingPunct="1"/>
            <a:r>
              <a:rPr lang="en-US" dirty="0"/>
              <a:t>Plant roots need oxygen to grow.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3669" y="1752600"/>
            <a:ext cx="162093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27875" y="1528190"/>
            <a:ext cx="1787525" cy="532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447800" y="4804263"/>
            <a:ext cx="5638800" cy="98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sz="3200" dirty="0">
                <a:latin typeface="Arial" charset="0"/>
              </a:rPr>
              <a:t>Plants grow best in certain temperature ranges</a:t>
            </a:r>
            <a:r>
              <a:rPr lang="en-US" sz="3200" dirty="0" smtClean="0">
                <a:latin typeface="Arial" charset="0"/>
              </a:rPr>
              <a:t>.</a:t>
            </a:r>
            <a:endParaRPr lang="en-US" sz="32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  <p:bldP spid="1639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/>
              <a:t>Breakdown of </a:t>
            </a:r>
            <a:br>
              <a:rPr lang="en-US"/>
            </a:br>
            <a:r>
              <a:rPr lang="en-US"/>
              <a:t>Cycling and Exchange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66888"/>
            <a:ext cx="5181600" cy="5091112"/>
          </a:xfrm>
        </p:spPr>
        <p:txBody>
          <a:bodyPr/>
          <a:lstStyle/>
          <a:p>
            <a:pPr eaLnBrk="1" hangingPunct="1"/>
            <a:r>
              <a:rPr lang="en-US" dirty="0"/>
              <a:t>Water seldom stays in one place </a:t>
            </a:r>
            <a:r>
              <a:rPr lang="en-US" dirty="0" smtClean="0"/>
              <a:t>long.</a:t>
            </a:r>
          </a:p>
          <a:p>
            <a:pPr eaLnBrk="1" hangingPunct="1"/>
            <a:endParaRPr lang="en-US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1718708"/>
            <a:ext cx="1828800" cy="5139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xpedition">
  <a:themeElements>
    <a:clrScheme name="Expeditio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Expedi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Expeditio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Designs\Expedition.pot</Template>
  <TotalTime>1853</TotalTime>
  <Words>1633</Words>
  <Application>Microsoft Macintosh PowerPoint</Application>
  <PresentationFormat>On-screen Show (4:3)</PresentationFormat>
  <Paragraphs>160</Paragraphs>
  <Slides>46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Expedition</vt:lpstr>
      <vt:lpstr>Soil</vt:lpstr>
      <vt:lpstr>Why is soil important?</vt:lpstr>
      <vt:lpstr>What are the earth’s components?</vt:lpstr>
      <vt:lpstr>Cross Section of the Earth</vt:lpstr>
      <vt:lpstr>What resources do living things need?</vt:lpstr>
      <vt:lpstr>Slide 6</vt:lpstr>
      <vt:lpstr>How do living things generate these resources?</vt:lpstr>
      <vt:lpstr>Breakdown of  Cycling and Exchange</vt:lpstr>
      <vt:lpstr>Breakdown of  Cycling and Exchange</vt:lpstr>
      <vt:lpstr>Breakdown of Cycling and Exchange</vt:lpstr>
      <vt:lpstr>Two types of nutrient cycles.</vt:lpstr>
      <vt:lpstr>Nitrogen Cycle</vt:lpstr>
      <vt:lpstr>Other Mineral Cycles</vt:lpstr>
      <vt:lpstr>Folder Reflection</vt:lpstr>
      <vt:lpstr>What is the importance of soil as a medium for plant growth?</vt:lpstr>
      <vt:lpstr>Soil supplies four needs….</vt:lpstr>
      <vt:lpstr>Anchorage</vt:lpstr>
      <vt:lpstr>Water</vt:lpstr>
      <vt:lpstr>Oxygen</vt:lpstr>
      <vt:lpstr>Oxygen</vt:lpstr>
      <vt:lpstr>Slide 21</vt:lpstr>
      <vt:lpstr>Nutrients</vt:lpstr>
      <vt:lpstr>Nutrients</vt:lpstr>
      <vt:lpstr>What are the agricultural uses of soil?</vt:lpstr>
      <vt:lpstr>Soil Management Practices</vt:lpstr>
      <vt:lpstr>Soil Management Practices</vt:lpstr>
      <vt:lpstr>Slide 27</vt:lpstr>
      <vt:lpstr>Soil Management Practices</vt:lpstr>
      <vt:lpstr>Slide 29</vt:lpstr>
      <vt:lpstr>Grazing </vt:lpstr>
      <vt:lpstr>Forests</vt:lpstr>
      <vt:lpstr>Forests</vt:lpstr>
      <vt:lpstr>What are the nonagricultural uses of soil?</vt:lpstr>
      <vt:lpstr>Recreational uses of soil.</vt:lpstr>
      <vt:lpstr>Recreational uses of soil.</vt:lpstr>
      <vt:lpstr>Recreational uses of soil.</vt:lpstr>
      <vt:lpstr>Engineering considerations  for soil.</vt:lpstr>
      <vt:lpstr>Engineering considerations  for soil.</vt:lpstr>
      <vt:lpstr>Engineering considerations  for soil.</vt:lpstr>
      <vt:lpstr>Engineering considerations  for soil.</vt:lpstr>
      <vt:lpstr>Engineering considerations  for soil.</vt:lpstr>
      <vt:lpstr>Soil used for waste disposal.</vt:lpstr>
      <vt:lpstr>Soil used for waste disposal.</vt:lpstr>
      <vt:lpstr>Soil used for waste disposal.</vt:lpstr>
      <vt:lpstr>Soil used for waste disposal.</vt:lpstr>
      <vt:lpstr>Review / Summary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Resources Cluster</dc:title>
  <dc:creator>Matt &amp; Faith Saxe</dc:creator>
  <cp:lastModifiedBy>Alicia Burge</cp:lastModifiedBy>
  <cp:revision>48</cp:revision>
  <dcterms:created xsi:type="dcterms:W3CDTF">2010-09-15T15:05:26Z</dcterms:created>
  <dcterms:modified xsi:type="dcterms:W3CDTF">2010-09-16T17:33:59Z</dcterms:modified>
</cp:coreProperties>
</file>